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sldIdLst>
    <p:sldId id="257" r:id="rId2"/>
    <p:sldId id="259" r:id="rId3"/>
    <p:sldId id="265" r:id="rId4"/>
    <p:sldId id="267" r:id="rId5"/>
    <p:sldId id="266" r:id="rId6"/>
    <p:sldId id="258" r:id="rId7"/>
    <p:sldId id="270" r:id="rId8"/>
    <p:sldId id="268" r:id="rId9"/>
    <p:sldId id="271" r:id="rId10"/>
    <p:sldId id="260" r:id="rId11"/>
    <p:sldId id="275" r:id="rId12"/>
    <p:sldId id="272" r:id="rId13"/>
    <p:sldId id="273" r:id="rId14"/>
    <p:sldId id="274" r:id="rId15"/>
    <p:sldId id="256" r:id="rId16"/>
    <p:sldId id="261" r:id="rId17"/>
    <p:sldId id="262" r:id="rId18"/>
    <p:sldId id="263" r:id="rId19"/>
    <p:sldId id="264" r:id="rId20"/>
    <p:sldId id="276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805"/>
    <a:srgbClr val="FE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28"/>
    <p:restoredTop sz="93464"/>
  </p:normalViewPr>
  <p:slideViewPr>
    <p:cSldViewPr snapToGrid="0" snapToObjects="1">
      <p:cViewPr varScale="1">
        <p:scale>
          <a:sx n="74" d="100"/>
          <a:sy n="74" d="100"/>
        </p:scale>
        <p:origin x="18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svg>
</file>

<file path=ppt/media/image12.png>
</file>

<file path=ppt/media/image13.png>
</file>

<file path=ppt/media/image14.gif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7692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8201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80458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9461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9651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29071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818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06952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3866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0922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8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9192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A74A3E01-8C82-1244-BAF0-CA56415AE545}" type="datetimeFigureOut">
              <a:rPr lang="pt-BR" smtClean="0"/>
              <a:t>09/11/2020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A8E8E44-7DED-E041-A47C-0C0A861100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5948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ebsocket.org/echo.htm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ecteezy.com/free-vector/design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ubnub.com/websockets/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ep_packet_inspection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NCA.2011.38" TargetMode="External"/><Relationship Id="rId2" Type="http://schemas.openxmlformats.org/officeDocument/2006/relationships/hyperlink" Target="https://www.makeuseof.com/tag/five-online-solutions-to-beat-torrent-connection-blockin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ebsocket.org/aboutwebsocket.html" TargetMode="External"/><Relationship Id="rId2" Type="http://schemas.openxmlformats.org/officeDocument/2006/relationships/hyperlink" Target="http://websocket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ools.ietf.org/html/rfc6455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58CC403-E917-AC49-BB75-FFC4674B000D}"/>
              </a:ext>
            </a:extLst>
          </p:cNvPr>
          <p:cNvSpPr/>
          <p:nvPr/>
        </p:nvSpPr>
        <p:spPr>
          <a:xfrm>
            <a:off x="2319132" y="1624524"/>
            <a:ext cx="7986375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Protocolo</a:t>
            </a:r>
            <a:r>
              <a:rPr lang="en-US" sz="6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WebSocket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538921-E742-5940-BC9F-4CAC706AE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2748029"/>
            <a:ext cx="40894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006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3" y="1403135"/>
            <a:ext cx="11067393" cy="5202621"/>
          </a:xfrm>
        </p:spPr>
        <p:txBody>
          <a:bodyPr>
            <a:noAutofit/>
          </a:bodyPr>
          <a:lstStyle/>
          <a:p>
            <a:r>
              <a:rPr lang="en-US" sz="4400" dirty="0" err="1"/>
              <a:t>Cabeçalho</a:t>
            </a:r>
            <a:r>
              <a:rPr lang="en-US" sz="4400" dirty="0"/>
              <a:t> de </a:t>
            </a:r>
            <a:r>
              <a:rPr lang="en-US" sz="4400" dirty="0" err="1"/>
              <a:t>mensagens</a:t>
            </a:r>
            <a:r>
              <a:rPr lang="en-US" sz="4400" dirty="0"/>
              <a:t>: </a:t>
            </a:r>
            <a:r>
              <a:rPr lang="en-US" sz="4400" dirty="0" err="1"/>
              <a:t>apenas</a:t>
            </a:r>
            <a:r>
              <a:rPr lang="en-US" sz="4400" dirty="0"/>
              <a:t> </a:t>
            </a:r>
            <a:r>
              <a:rPr lang="en-US" sz="4400" dirty="0" err="1"/>
              <a:t>alguns</a:t>
            </a:r>
            <a:r>
              <a:rPr lang="en-US" sz="4400" dirty="0"/>
              <a:t> bytes</a:t>
            </a:r>
          </a:p>
          <a:p>
            <a:r>
              <a:rPr lang="en-US" sz="4400" dirty="0"/>
              <a:t>Leve, </a:t>
            </a:r>
            <a:r>
              <a:rPr lang="en-US" sz="4400" dirty="0" err="1"/>
              <a:t>rápida</a:t>
            </a:r>
            <a:r>
              <a:rPr lang="en-US" sz="4400" dirty="0"/>
              <a:t> e </a:t>
            </a:r>
            <a:r>
              <a:rPr lang="en-US" sz="4400" dirty="0" err="1"/>
              <a:t>eficiente</a:t>
            </a:r>
            <a:r>
              <a:rPr lang="en-US" sz="4400" dirty="0"/>
              <a:t> a </a:t>
            </a:r>
            <a:r>
              <a:rPr lang="en-US" sz="4400" dirty="0" err="1"/>
              <a:t>troca</a:t>
            </a:r>
            <a:r>
              <a:rPr lang="en-US" sz="4400" dirty="0"/>
              <a:t> de </a:t>
            </a:r>
            <a:r>
              <a:rPr lang="en-US" sz="4400" dirty="0" err="1"/>
              <a:t>mensagens</a:t>
            </a:r>
            <a:endParaRPr lang="en-US" sz="4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00CCA-C0F4-1249-8F50-4FE855BED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252244"/>
            <a:ext cx="40894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595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EB58EF0-BB39-DE4B-8931-E1E358192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1125" y="5026229"/>
            <a:ext cx="6153906" cy="1529846"/>
          </a:xfrm>
          <a:solidFill>
            <a:schemeClr val="bg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tx1"/>
                </a:solidFill>
                <a:effectLst>
                  <a:outerShdw blurRad="4826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No Chrome: </a:t>
            </a:r>
            <a:r>
              <a:rPr lang="en-US" sz="2800" dirty="0">
                <a:solidFill>
                  <a:schemeClr val="tx1"/>
                </a:solidFill>
                <a:effectLst>
                  <a:outerShdw blurRad="482600" dist="38100" dir="5400000" algn="t" rotWithShape="0">
                    <a:prstClr val="black">
                      <a:alpha val="40000"/>
                    </a:prstClr>
                  </a:outerShdw>
                </a:effectLst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http://websocket.org/echo.html</a:t>
            </a:r>
            <a:br>
              <a:rPr lang="en-US" sz="2800" dirty="0">
                <a:solidFill>
                  <a:schemeClr val="tx1"/>
                </a:solidFill>
                <a:effectLst>
                  <a:outerShdw blurRad="482600" dist="38100" dir="5400000" algn="t" rotWithShape="0">
                    <a:prstClr val="black">
                      <a:alpha val="40000"/>
                    </a:prstClr>
                  </a:outerShdw>
                </a:effectLst>
              </a:rPr>
            </a:br>
            <a:r>
              <a:rPr lang="en-US" sz="2800" dirty="0" err="1">
                <a:solidFill>
                  <a:schemeClr val="tx1"/>
                </a:solidFill>
                <a:effectLst>
                  <a:outerShdw blurRad="4826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Pressione</a:t>
            </a:r>
            <a:r>
              <a:rPr lang="en-US" sz="2800" dirty="0">
                <a:solidFill>
                  <a:schemeClr val="tx1"/>
                </a:solidFill>
                <a:effectLst>
                  <a:outerShdw blurRad="4826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F12, aba Network &gt;&gt; WS </a:t>
            </a:r>
          </a:p>
        </p:txBody>
      </p:sp>
    </p:spTree>
    <p:extLst>
      <p:ext uri="{BB962C8B-B14F-4D97-AF65-F5344CB8AC3E}">
        <p14:creationId xmlns:p14="http://schemas.microsoft.com/office/powerpoint/2010/main" val="4091058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3" y="4226943"/>
            <a:ext cx="11067393" cy="259655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5400" dirty="0" err="1">
                <a:solidFill>
                  <a:schemeClr val="bg1"/>
                </a:solidFill>
              </a:rPr>
              <a:t>Leveza</a:t>
            </a:r>
            <a:r>
              <a:rPr lang="en-US" sz="5400" dirty="0">
                <a:solidFill>
                  <a:schemeClr val="bg1"/>
                </a:solidFill>
              </a:rPr>
              <a:t> e </a:t>
            </a:r>
            <a:r>
              <a:rPr lang="en-US" sz="5400" dirty="0" err="1">
                <a:solidFill>
                  <a:schemeClr val="bg1"/>
                </a:solidFill>
              </a:rPr>
              <a:t>rapidez</a:t>
            </a:r>
            <a:r>
              <a:rPr lang="en-US" sz="5400" dirty="0">
                <a:solidFill>
                  <a:schemeClr val="bg1"/>
                </a:solidFill>
              </a:rPr>
              <a:t> </a:t>
            </a:r>
            <a:r>
              <a:rPr lang="en-US" sz="5400" dirty="0" err="1">
                <a:solidFill>
                  <a:schemeClr val="bg1"/>
                </a:solidFill>
              </a:rPr>
              <a:t>na</a:t>
            </a:r>
            <a:r>
              <a:rPr lang="en-US" sz="5400" dirty="0">
                <a:solidFill>
                  <a:schemeClr val="bg1"/>
                </a:solidFill>
              </a:rPr>
              <a:t> </a:t>
            </a:r>
            <a:r>
              <a:rPr lang="en-US" sz="5400" dirty="0" err="1">
                <a:solidFill>
                  <a:schemeClr val="bg1"/>
                </a:solidFill>
              </a:rPr>
              <a:t>troca</a:t>
            </a:r>
            <a:r>
              <a:rPr lang="en-US" sz="5400" dirty="0">
                <a:solidFill>
                  <a:schemeClr val="bg1"/>
                </a:solidFill>
              </a:rPr>
              <a:t> de </a:t>
            </a:r>
            <a:r>
              <a:rPr lang="en-US" sz="5400" dirty="0" err="1">
                <a:solidFill>
                  <a:schemeClr val="bg1"/>
                </a:solidFill>
              </a:rPr>
              <a:t>mensagens</a:t>
            </a:r>
            <a:r>
              <a:rPr lang="en-US" sz="5400" dirty="0">
                <a:solidFill>
                  <a:schemeClr val="bg1"/>
                </a:solidFill>
              </a:rPr>
              <a:t>: </a:t>
            </a:r>
            <a:r>
              <a:rPr lang="en-US" sz="5400" dirty="0" err="1">
                <a:solidFill>
                  <a:schemeClr val="bg1"/>
                </a:solidFill>
              </a:rPr>
              <a:t>ameniza</a:t>
            </a:r>
            <a:r>
              <a:rPr lang="en-US" sz="5400" dirty="0">
                <a:solidFill>
                  <a:schemeClr val="bg1"/>
                </a:solidFill>
              </a:rPr>
              <a:t> </a:t>
            </a:r>
            <a:r>
              <a:rPr lang="en-US" sz="5400" dirty="0" err="1">
                <a:solidFill>
                  <a:schemeClr val="bg1"/>
                </a:solidFill>
              </a:rPr>
              <a:t>problemas</a:t>
            </a:r>
            <a:r>
              <a:rPr lang="en-US" sz="5400" dirty="0">
                <a:solidFill>
                  <a:schemeClr val="bg1"/>
                </a:solidFill>
              </a:rPr>
              <a:t> de </a:t>
            </a:r>
            <a:r>
              <a:rPr lang="en-US" sz="5400" dirty="0" err="1">
                <a:solidFill>
                  <a:schemeClr val="bg1"/>
                </a:solidFill>
              </a:rPr>
              <a:t>escalabilidade</a:t>
            </a:r>
            <a:r>
              <a:rPr lang="en-US" sz="5400" dirty="0">
                <a:solidFill>
                  <a:schemeClr val="bg1"/>
                </a:solidFill>
              </a:rPr>
              <a:t> </a:t>
            </a:r>
            <a:r>
              <a:rPr lang="en-US" sz="5400" dirty="0" err="1">
                <a:solidFill>
                  <a:schemeClr val="bg1"/>
                </a:solidFill>
              </a:rPr>
              <a:t>geográfica</a:t>
            </a:r>
            <a:r>
              <a:rPr lang="en-US" sz="5400" dirty="0">
                <a:solidFill>
                  <a:schemeClr val="bg1"/>
                </a:solidFill>
              </a:rPr>
              <a:t> e de </a:t>
            </a:r>
            <a:r>
              <a:rPr lang="en-US" sz="5400" dirty="0" err="1">
                <a:solidFill>
                  <a:schemeClr val="bg1"/>
                </a:solidFill>
              </a:rPr>
              <a:t>tamanho</a:t>
            </a:r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938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3" y="1403135"/>
            <a:ext cx="11067393" cy="328963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b="1" dirty="0" err="1"/>
              <a:t>Diferente</a:t>
            </a:r>
            <a:r>
              <a:rPr lang="en-US" sz="4800" b="1" dirty="0"/>
              <a:t> de sockets </a:t>
            </a:r>
            <a:r>
              <a:rPr lang="en-US" sz="4800" b="1" dirty="0" err="1"/>
              <a:t>tradicionais</a:t>
            </a:r>
            <a:r>
              <a:rPr lang="en-US" sz="4800" dirty="0"/>
              <a:t>: </a:t>
            </a:r>
            <a:r>
              <a:rPr lang="en-US" sz="4800" dirty="0" err="1"/>
              <a:t>WebSockets</a:t>
            </a:r>
            <a:r>
              <a:rPr lang="en-US" sz="4800" dirty="0"/>
              <a:t> </a:t>
            </a:r>
            <a:r>
              <a:rPr lang="en-US" sz="4800" dirty="0" err="1"/>
              <a:t>reutilizam</a:t>
            </a:r>
            <a:r>
              <a:rPr lang="en-US" sz="4800" dirty="0"/>
              <a:t> a </a:t>
            </a:r>
            <a:r>
              <a:rPr lang="en-US" sz="4800" dirty="0" err="1"/>
              <a:t>conexão</a:t>
            </a:r>
            <a:r>
              <a:rPr lang="en-US" sz="4800" dirty="0"/>
              <a:t> HTTP </a:t>
            </a:r>
            <a:r>
              <a:rPr lang="en-US" sz="4800" dirty="0" err="1"/>
              <a:t>estabelecida</a:t>
            </a:r>
            <a:r>
              <a:rPr lang="en-US" sz="4800" dirty="0"/>
              <a:t> </a:t>
            </a:r>
            <a:r>
              <a:rPr lang="en-US" sz="4800" dirty="0" err="1"/>
              <a:t>normalmente</a:t>
            </a:r>
            <a:r>
              <a:rPr lang="en-US" sz="4800" dirty="0"/>
              <a:t> </a:t>
            </a:r>
            <a:r>
              <a:rPr lang="en-US" sz="4800" dirty="0" err="1"/>
              <a:t>na</a:t>
            </a:r>
            <a:r>
              <a:rPr lang="en-US" sz="4800" dirty="0"/>
              <a:t> porta 80, </a:t>
            </a:r>
            <a:r>
              <a:rPr lang="en-US" sz="4800" dirty="0" err="1"/>
              <a:t>não</a:t>
            </a:r>
            <a:r>
              <a:rPr lang="en-US" sz="4800" dirty="0"/>
              <a:t> </a:t>
            </a:r>
            <a:r>
              <a:rPr lang="en-US" sz="4800" dirty="0" err="1"/>
              <a:t>há</a:t>
            </a:r>
            <a:r>
              <a:rPr lang="en-US" sz="4800" dirty="0"/>
              <a:t> </a:t>
            </a:r>
            <a:r>
              <a:rPr lang="en-US" sz="4800" dirty="0" err="1"/>
              <a:t>problemas</a:t>
            </a:r>
            <a:r>
              <a:rPr lang="en-US" sz="4800" dirty="0"/>
              <a:t> com firewalls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00CCA-C0F4-1249-8F50-4FE855BED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252244"/>
            <a:ext cx="4089400" cy="889000"/>
          </a:xfrm>
          <a:prstGeom prst="rect">
            <a:avLst/>
          </a:prstGeom>
        </p:spPr>
      </p:pic>
      <p:pic>
        <p:nvPicPr>
          <p:cNvPr id="4" name="Picture 3" descr="A picture containing food, table&#10;&#10;Description automatically generated">
            <a:extLst>
              <a:ext uri="{FF2B5EF4-FFF2-40B4-BE49-F238E27FC236}">
                <a16:creationId xmlns:a16="http://schemas.microsoft.com/office/drawing/2014/main" id="{A5EC64EA-DFE2-3646-9E6E-66E104E6B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1394" y="4238865"/>
            <a:ext cx="4089400" cy="243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73CEE6B-24CB-B249-9A6F-FC31A7FDBFEA}"/>
              </a:ext>
            </a:extLst>
          </p:cNvPr>
          <p:cNvSpPr txBox="1"/>
          <p:nvPr/>
        </p:nvSpPr>
        <p:spPr>
          <a:xfrm>
            <a:off x="693683" y="6193767"/>
            <a:ext cx="2692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Design Vectors by </a:t>
            </a:r>
            <a:r>
              <a:rPr lang="en-US" dirty="0" err="1">
                <a:hlinkClick r:id="rId4"/>
              </a:rPr>
              <a:t>Vecteezy</a:t>
            </a:r>
            <a:endParaRPr lang="en-B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82AD460-CD5E-724D-BFF4-BAFC286D26DE}"/>
              </a:ext>
            </a:extLst>
          </p:cNvPr>
          <p:cNvSpPr txBox="1"/>
          <p:nvPr/>
        </p:nvSpPr>
        <p:spPr>
          <a:xfrm>
            <a:off x="8373373" y="4254536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7200" dirty="0"/>
              <a:t>♥</a:t>
            </a:r>
          </a:p>
        </p:txBody>
      </p:sp>
    </p:spTree>
    <p:extLst>
      <p:ext uri="{BB962C8B-B14F-4D97-AF65-F5344CB8AC3E}">
        <p14:creationId xmlns:p14="http://schemas.microsoft.com/office/powerpoint/2010/main" val="13242940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3" y="1403135"/>
            <a:ext cx="11067393" cy="5202621"/>
          </a:xfrm>
        </p:spPr>
        <p:txBody>
          <a:bodyPr>
            <a:noAutofit/>
          </a:bodyPr>
          <a:lstStyle/>
          <a:p>
            <a:endParaRPr lang="en-US" sz="4800" dirty="0"/>
          </a:p>
          <a:p>
            <a:pPr marL="0" indent="0">
              <a:buNone/>
            </a:pPr>
            <a:r>
              <a:rPr lang="en-US" sz="4800" dirty="0" err="1"/>
              <a:t>Protocolo</a:t>
            </a:r>
            <a:r>
              <a:rPr lang="en-US" sz="4800" dirty="0"/>
              <a:t> </a:t>
            </a:r>
            <a:r>
              <a:rPr lang="en-US" sz="4800" i="1" dirty="0"/>
              <a:t>firewall-friendly:</a:t>
            </a:r>
            <a:r>
              <a:rPr lang="en-US" sz="4800" dirty="0"/>
              <a:t> </a:t>
            </a:r>
            <a:r>
              <a:rPr lang="en-US" sz="4800" dirty="0" err="1"/>
              <a:t>amigável</a:t>
            </a:r>
            <a:r>
              <a:rPr lang="en-US" sz="4800" dirty="0"/>
              <a:t> </a:t>
            </a:r>
            <a:r>
              <a:rPr lang="en-US" sz="4800" dirty="0" err="1"/>
              <a:t>à</a:t>
            </a:r>
            <a:r>
              <a:rPr lang="en-US" sz="4800" dirty="0"/>
              <a:t> </a:t>
            </a:r>
            <a:r>
              <a:rPr lang="en-US" sz="4800" i="1" dirty="0"/>
              <a:t>firewalls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000CCA-C0F4-1249-8F50-4FE855BED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252244"/>
            <a:ext cx="4089400" cy="889000"/>
          </a:xfrm>
          <a:prstGeom prst="rect">
            <a:avLst/>
          </a:prstGeom>
        </p:spPr>
      </p:pic>
      <p:pic>
        <p:nvPicPr>
          <p:cNvPr id="4" name="Picture 3" descr="A picture containing food, table&#10;&#10;Description automatically generated">
            <a:extLst>
              <a:ext uri="{FF2B5EF4-FFF2-40B4-BE49-F238E27FC236}">
                <a16:creationId xmlns:a16="http://schemas.microsoft.com/office/drawing/2014/main" id="{67AD57EB-67A7-8540-B0D2-363E1CE895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1394" y="4238865"/>
            <a:ext cx="4089400" cy="2432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7D3B88-902A-2544-9C3C-2A76F2BF9944}"/>
              </a:ext>
            </a:extLst>
          </p:cNvPr>
          <p:cNvSpPr txBox="1"/>
          <p:nvPr/>
        </p:nvSpPr>
        <p:spPr>
          <a:xfrm>
            <a:off x="8373373" y="4254536"/>
            <a:ext cx="11079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sz="7200" dirty="0"/>
              <a:t>♥</a:t>
            </a:r>
          </a:p>
        </p:txBody>
      </p:sp>
    </p:spTree>
    <p:extLst>
      <p:ext uri="{BB962C8B-B14F-4D97-AF65-F5344CB8AC3E}">
        <p14:creationId xmlns:p14="http://schemas.microsoft.com/office/powerpoint/2010/main" val="13356222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CBB203C-B4BA-8246-A0A0-1DF3BD36D48A}"/>
              </a:ext>
            </a:extLst>
          </p:cNvPr>
          <p:cNvSpPr/>
          <p:nvPr/>
        </p:nvSpPr>
        <p:spPr>
          <a:xfrm>
            <a:off x="1248479" y="1876093"/>
            <a:ext cx="435414" cy="44143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577FF91-097A-324E-97A4-250471A09858}"/>
              </a:ext>
            </a:extLst>
          </p:cNvPr>
          <p:cNvSpPr/>
          <p:nvPr/>
        </p:nvSpPr>
        <p:spPr>
          <a:xfrm>
            <a:off x="9898510" y="1876094"/>
            <a:ext cx="435414" cy="44143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Tempo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A6BD6CF-6F16-8845-A713-DA686B8428D9}"/>
              </a:ext>
            </a:extLst>
          </p:cNvPr>
          <p:cNvSpPr/>
          <p:nvPr/>
        </p:nvSpPr>
        <p:spPr>
          <a:xfrm>
            <a:off x="0" y="113777"/>
            <a:ext cx="12123665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Funcionamento</a:t>
            </a:r>
            <a:r>
              <a:rPr lang="en-US" sz="6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 </a:t>
            </a:r>
            <a:r>
              <a:rPr lang="en-US" sz="6000" b="1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WebSockets</a:t>
            </a:r>
            <a:endParaRPr lang="en-US" sz="6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57ECBAB-7200-B749-97D5-B8E62492CBCA}"/>
              </a:ext>
            </a:extLst>
          </p:cNvPr>
          <p:cNvSpPr/>
          <p:nvPr/>
        </p:nvSpPr>
        <p:spPr>
          <a:xfrm>
            <a:off x="780326" y="1321341"/>
            <a:ext cx="137172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Cliente</a:t>
            </a:r>
            <a:endParaRPr lang="en-US" sz="32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8FFC1C6-B65B-3E46-8C35-0C3E2AB57E27}"/>
              </a:ext>
            </a:extLst>
          </p:cNvPr>
          <p:cNvSpPr/>
          <p:nvPr/>
        </p:nvSpPr>
        <p:spPr>
          <a:xfrm>
            <a:off x="9323720" y="1321341"/>
            <a:ext cx="161653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Servidor</a:t>
            </a:r>
            <a:endParaRPr lang="en-US" sz="32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004EB5E-EE99-0042-ADBE-CEA1D84628C0}"/>
              </a:ext>
            </a:extLst>
          </p:cNvPr>
          <p:cNvCxnSpPr/>
          <p:nvPr/>
        </p:nvCxnSpPr>
        <p:spPr>
          <a:xfrm>
            <a:off x="1795694" y="2317525"/>
            <a:ext cx="8012036" cy="0"/>
          </a:xfrm>
          <a:prstGeom prst="straightConnector1">
            <a:avLst/>
          </a:prstGeom>
          <a:ln w="136525">
            <a:solidFill>
              <a:schemeClr val="tx1"/>
            </a:solidFill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FF5712B-5BA2-3940-B0EA-E8E09BEEE599}"/>
              </a:ext>
            </a:extLst>
          </p:cNvPr>
          <p:cNvSpPr txBox="1"/>
          <p:nvPr/>
        </p:nvSpPr>
        <p:spPr>
          <a:xfrm>
            <a:off x="2031477" y="2452690"/>
            <a:ext cx="764329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/>
              <a:t>Requisição HTTP: </a:t>
            </a:r>
            <a:r>
              <a:rPr lang="pt-BR" sz="2200" b="1" i="1" dirty="0" err="1"/>
              <a:t>Handshake</a:t>
            </a:r>
            <a:r>
              <a:rPr lang="pt-BR" sz="2200" b="1" dirty="0"/>
              <a:t> solicitando HTTP </a:t>
            </a:r>
            <a:r>
              <a:rPr lang="pt-BR" sz="2200" b="1" i="1" dirty="0"/>
              <a:t>Upgrade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C813B0E-8B4B-6B4E-909F-57F53F9765A6}"/>
              </a:ext>
            </a:extLst>
          </p:cNvPr>
          <p:cNvCxnSpPr/>
          <p:nvPr/>
        </p:nvCxnSpPr>
        <p:spPr>
          <a:xfrm>
            <a:off x="1795692" y="3050622"/>
            <a:ext cx="8012036" cy="0"/>
          </a:xfrm>
          <a:prstGeom prst="straightConnector1">
            <a:avLst/>
          </a:prstGeom>
          <a:ln w="136525">
            <a:solidFill>
              <a:schemeClr val="tx1"/>
            </a:solidFill>
            <a:headEnd type="triangle" w="sm" len="sm"/>
            <a:tailEnd type="non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0FF60CF-83C9-604B-8886-BF2A3E87EA3E}"/>
              </a:ext>
            </a:extLst>
          </p:cNvPr>
          <p:cNvSpPr txBox="1"/>
          <p:nvPr/>
        </p:nvSpPr>
        <p:spPr>
          <a:xfrm>
            <a:off x="4903502" y="3111885"/>
            <a:ext cx="1868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/>
              <a:t>Conexão aberta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7754ECD-9FCB-F347-853B-D74B1FAACBD9}"/>
              </a:ext>
            </a:extLst>
          </p:cNvPr>
          <p:cNvGrpSpPr/>
          <p:nvPr/>
        </p:nvGrpSpPr>
        <p:grpSpPr>
          <a:xfrm>
            <a:off x="1795694" y="3900379"/>
            <a:ext cx="8012036" cy="951427"/>
            <a:chOff x="1795694" y="4288282"/>
            <a:chExt cx="8012036" cy="951427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CE5CAE8-F1FD-CF46-AA48-4FAD70D16796}"/>
                </a:ext>
              </a:extLst>
            </p:cNvPr>
            <p:cNvCxnSpPr/>
            <p:nvPr/>
          </p:nvCxnSpPr>
          <p:spPr>
            <a:xfrm>
              <a:off x="1795694" y="4776535"/>
              <a:ext cx="8012036" cy="0"/>
            </a:xfrm>
            <a:prstGeom prst="straightConnector1">
              <a:avLst/>
            </a:prstGeom>
            <a:ln w="158750">
              <a:solidFill>
                <a:srgbClr val="00B050"/>
              </a:solidFill>
              <a:headEnd type="triangle" w="sm" len="sm"/>
              <a:tailEnd type="triangle" w="sm" len="sm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129D36F-824E-0346-844A-49338225194B}"/>
                </a:ext>
              </a:extLst>
            </p:cNvPr>
            <p:cNvSpPr txBox="1"/>
            <p:nvPr/>
          </p:nvSpPr>
          <p:spPr>
            <a:xfrm>
              <a:off x="2569651" y="4288282"/>
              <a:ext cx="624327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200" b="1" dirty="0"/>
                <a:t>Mensagens </a:t>
              </a:r>
              <a:r>
                <a:rPr lang="pt-BR" sz="2200" b="1" dirty="0" err="1"/>
                <a:t>bi-direcionais</a:t>
              </a:r>
              <a:r>
                <a:rPr lang="pt-BR" sz="2200" b="1" dirty="0"/>
                <a:t> (canal </a:t>
              </a:r>
              <a:r>
                <a:rPr lang="pt-BR" sz="2200" b="1" i="1" dirty="0" err="1"/>
                <a:t>full</a:t>
              </a:r>
              <a:r>
                <a:rPr lang="pt-BR" sz="2200" b="1" i="1" dirty="0"/>
                <a:t>-duplex</a:t>
              </a:r>
              <a:r>
                <a:rPr lang="pt-BR" sz="2200" b="1" dirty="0"/>
                <a:t>)</a:t>
              </a:r>
              <a:endParaRPr lang="pt-BR" sz="2200" b="1" i="1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0302859-E189-6344-AA84-39D9B2088E44}"/>
                </a:ext>
              </a:extLst>
            </p:cNvPr>
            <p:cNvSpPr txBox="1"/>
            <p:nvPr/>
          </p:nvSpPr>
          <p:spPr>
            <a:xfrm>
              <a:off x="4188024" y="4839599"/>
              <a:ext cx="32851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2000" dirty="0">
                  <a:solidFill>
                    <a:srgbClr val="00B050"/>
                  </a:solidFill>
                </a:rPr>
                <a:t>Conexão aberta e persistente</a:t>
              </a:r>
            </a:p>
          </p:txBody>
        </p: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51698B9-7FEA-2C4D-B263-BDF4F599771C}"/>
              </a:ext>
            </a:extLst>
          </p:cNvPr>
          <p:cNvCxnSpPr/>
          <p:nvPr/>
        </p:nvCxnSpPr>
        <p:spPr>
          <a:xfrm>
            <a:off x="1795694" y="5974709"/>
            <a:ext cx="8012036" cy="0"/>
          </a:xfrm>
          <a:prstGeom prst="straightConnector1">
            <a:avLst/>
          </a:prstGeom>
          <a:ln w="136525">
            <a:solidFill>
              <a:srgbClr val="FF0000"/>
            </a:solidFill>
            <a:headEnd type="triangle" w="sm" len="sm"/>
            <a:tailEnd type="triangle" w="sm" len="sm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57D173A2-55A9-F541-A80E-14164EE9264E}"/>
              </a:ext>
            </a:extLst>
          </p:cNvPr>
          <p:cNvSpPr txBox="1"/>
          <p:nvPr/>
        </p:nvSpPr>
        <p:spPr>
          <a:xfrm>
            <a:off x="3532872" y="5486456"/>
            <a:ext cx="4537717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200" b="1" dirty="0"/>
              <a:t>Algum dos lados fecha a conexão</a:t>
            </a:r>
            <a:endParaRPr lang="pt-BR" sz="2200" b="1" i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D47D254-56A9-AC44-9209-79EF50D29516}"/>
              </a:ext>
            </a:extLst>
          </p:cNvPr>
          <p:cNvSpPr txBox="1"/>
          <p:nvPr/>
        </p:nvSpPr>
        <p:spPr>
          <a:xfrm>
            <a:off x="4839452" y="6022007"/>
            <a:ext cx="1982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rgbClr val="FF0000"/>
                </a:solidFill>
              </a:rPr>
              <a:t>Conexão fechada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F886AFB-C458-0B49-BA3C-C0066F60B890}"/>
              </a:ext>
            </a:extLst>
          </p:cNvPr>
          <p:cNvSpPr txBox="1"/>
          <p:nvPr/>
        </p:nvSpPr>
        <p:spPr>
          <a:xfrm>
            <a:off x="8572693" y="6517082"/>
            <a:ext cx="36118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100" dirty="0"/>
              <a:t>Imagem adaptada de </a:t>
            </a:r>
            <a:r>
              <a:rPr lang="pt-BR" sz="1100" dirty="0">
                <a:hlinkClick r:id="rId2"/>
              </a:rPr>
              <a:t>https://www.pubnub.com/websockets/</a:t>
            </a:r>
            <a:r>
              <a:rPr lang="pt-BR" sz="1100" dirty="0"/>
              <a:t> 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AC8C6E0C-4DD3-1B46-A8DF-CB0CE35170BA}"/>
              </a:ext>
            </a:extLst>
          </p:cNvPr>
          <p:cNvSpPr/>
          <p:nvPr/>
        </p:nvSpPr>
        <p:spPr>
          <a:xfrm>
            <a:off x="2201917" y="4325653"/>
            <a:ext cx="144000" cy="144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87FCCFC-5C86-4E4A-B903-78CF5974509F}"/>
              </a:ext>
            </a:extLst>
          </p:cNvPr>
          <p:cNvSpPr/>
          <p:nvPr/>
        </p:nvSpPr>
        <p:spPr>
          <a:xfrm>
            <a:off x="2201917" y="4329173"/>
            <a:ext cx="144000" cy="144000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54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416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7" presetClass="entr" presetSubtype="2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0" presetClass="path" presetSubtype="0" accel="50000" decel="50000" autoRev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33333E-6 L 0.58698 -0.00093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49" y="-4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66667E-6 -3.7037E-6 L 0.58698 -0.00092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349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80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9000"/>
                            </p:stCondLst>
                            <p:childTnLst>
                              <p:par>
                                <p:cTn id="38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9500"/>
                            </p:stCondLst>
                            <p:childTnLst>
                              <p:par>
                                <p:cTn id="4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6" grpId="0"/>
      <p:bldP spid="16" grpId="1"/>
      <p:bldP spid="21" grpId="0"/>
      <p:bldP spid="21" grpId="1"/>
      <p:bldP spid="22" grpId="0"/>
      <p:bldP spid="22" grpId="1"/>
      <p:bldP spid="29" grpId="0" animBg="1"/>
      <p:bldP spid="2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a girl&#10;&#10;Description automatically generated">
            <a:extLst>
              <a:ext uri="{FF2B5EF4-FFF2-40B4-BE49-F238E27FC236}">
                <a16:creationId xmlns:a16="http://schemas.microsoft.com/office/drawing/2014/main" id="{2C06C90C-9DD1-6847-BAEB-2164FDD0A6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1" b="7333"/>
          <a:stretch/>
        </p:blipFill>
        <p:spPr>
          <a:xfrm>
            <a:off x="433693" y="0"/>
            <a:ext cx="11324613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E16EB4E-6E06-674B-9E60-57FE0533F1CB}"/>
              </a:ext>
            </a:extLst>
          </p:cNvPr>
          <p:cNvSpPr/>
          <p:nvPr/>
        </p:nvSpPr>
        <p:spPr>
          <a:xfrm>
            <a:off x="5787462" y="491315"/>
            <a:ext cx="384265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Mas se </a:t>
            </a:r>
            <a:r>
              <a:rPr lang="en-US" sz="2400" dirty="0" err="1"/>
              <a:t>eu</a:t>
            </a:r>
            <a:r>
              <a:rPr lang="en-US" sz="2400" dirty="0"/>
              <a:t> </a:t>
            </a:r>
            <a:r>
              <a:rPr lang="en-US" sz="2400" dirty="0" err="1"/>
              <a:t>criar</a:t>
            </a:r>
            <a:r>
              <a:rPr lang="en-US" sz="2400" dirty="0"/>
              <a:t> um </a:t>
            </a:r>
            <a:r>
              <a:rPr lang="en-US" sz="2400" dirty="0" err="1"/>
              <a:t>servidor</a:t>
            </a:r>
            <a:r>
              <a:rPr lang="en-US" sz="2400" dirty="0"/>
              <a:t> de socket TCP </a:t>
            </a:r>
            <a:r>
              <a:rPr lang="en-US" sz="2400" dirty="0" err="1"/>
              <a:t>ou</a:t>
            </a:r>
            <a:r>
              <a:rPr lang="en-US" sz="2400" dirty="0"/>
              <a:t> UDP, </a:t>
            </a:r>
            <a:r>
              <a:rPr lang="en-US" sz="2400" dirty="0" err="1"/>
              <a:t>em</a:t>
            </a:r>
            <a:r>
              <a:rPr lang="en-US" sz="2400" dirty="0"/>
              <a:t> Java </a:t>
            </a:r>
            <a:r>
              <a:rPr lang="en-US" sz="2400" dirty="0" err="1"/>
              <a:t>por</a:t>
            </a:r>
            <a:r>
              <a:rPr lang="en-US" sz="2400" dirty="0"/>
              <a:t> </a:t>
            </a:r>
            <a:r>
              <a:rPr lang="en-US" sz="2400" dirty="0" err="1"/>
              <a:t>exemplo</a:t>
            </a:r>
            <a:r>
              <a:rPr lang="en-US" sz="2400" dirty="0"/>
              <a:t>, e </a:t>
            </a:r>
            <a:r>
              <a:rPr lang="en-US" sz="2400" dirty="0" err="1"/>
              <a:t>colocar</a:t>
            </a:r>
            <a:r>
              <a:rPr lang="en-US" sz="2400" dirty="0"/>
              <a:t> </a:t>
            </a:r>
            <a:r>
              <a:rPr lang="en-US" sz="2400" dirty="0" err="1"/>
              <a:t>pra</a:t>
            </a:r>
            <a:r>
              <a:rPr lang="en-US" sz="2400" dirty="0"/>
              <a:t> </a:t>
            </a:r>
            <a:r>
              <a:rPr lang="en-US" sz="2400" dirty="0" err="1"/>
              <a:t>escutar</a:t>
            </a:r>
            <a:r>
              <a:rPr lang="en-US" sz="2400" dirty="0"/>
              <a:t> </a:t>
            </a:r>
            <a:r>
              <a:rPr lang="en-US" sz="2400" dirty="0" err="1"/>
              <a:t>na</a:t>
            </a:r>
            <a:r>
              <a:rPr lang="en-US" sz="2400" dirty="0"/>
              <a:t> porta 80 </a:t>
            </a:r>
            <a:r>
              <a:rPr lang="en-US" sz="2400" dirty="0" err="1"/>
              <a:t>ele</a:t>
            </a:r>
            <a:r>
              <a:rPr lang="en-US" sz="2400" dirty="0"/>
              <a:t> </a:t>
            </a:r>
            <a:r>
              <a:rPr lang="en-US" sz="2400" dirty="0" err="1"/>
              <a:t>também</a:t>
            </a:r>
            <a:r>
              <a:rPr lang="en-US" sz="2400" dirty="0"/>
              <a:t> </a:t>
            </a:r>
            <a:r>
              <a:rPr lang="en-US" sz="2400" dirty="0" err="1"/>
              <a:t>vai</a:t>
            </a:r>
            <a:r>
              <a:rPr lang="en-US" sz="2400" dirty="0"/>
              <a:t> </a:t>
            </a:r>
            <a:r>
              <a:rPr lang="en-US" sz="2400" dirty="0" err="1"/>
              <a:t>sempre</a:t>
            </a:r>
            <a:r>
              <a:rPr lang="en-US" sz="2400" dirty="0"/>
              <a:t> </a:t>
            </a:r>
            <a:r>
              <a:rPr lang="en-US" sz="2400" dirty="0" err="1"/>
              <a:t>funcionar</a:t>
            </a:r>
            <a:r>
              <a:rPr lang="en-US" sz="2400" dirty="0"/>
              <a:t>, </a:t>
            </a:r>
            <a:r>
              <a:rPr lang="en-US" sz="2400" dirty="0" err="1"/>
              <a:t>certo</a:t>
            </a:r>
            <a:r>
              <a:rPr lang="en-US" sz="2400" dirty="0"/>
              <a:t>? </a:t>
            </a:r>
            <a:r>
              <a:rPr lang="en-US" sz="2400" dirty="0" err="1"/>
              <a:t>Aí</a:t>
            </a:r>
            <a:r>
              <a:rPr lang="en-US" sz="2400" dirty="0"/>
              <a:t> </a:t>
            </a:r>
            <a:r>
              <a:rPr lang="en-US" sz="2400" dirty="0" err="1"/>
              <a:t>não</a:t>
            </a:r>
            <a:r>
              <a:rPr lang="en-US" sz="2400" dirty="0"/>
              <a:t> </a:t>
            </a:r>
            <a:r>
              <a:rPr lang="en-US" sz="2400" dirty="0" err="1"/>
              <a:t>precisa</a:t>
            </a:r>
            <a:r>
              <a:rPr lang="en-US" sz="2400" dirty="0"/>
              <a:t> de </a:t>
            </a:r>
            <a:r>
              <a:rPr lang="en-US" sz="2400" dirty="0" err="1"/>
              <a:t>WebSockets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1814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3" y="1403136"/>
            <a:ext cx="11067393" cy="4359310"/>
          </a:xfrm>
        </p:spPr>
        <p:txBody>
          <a:bodyPr>
            <a:noAutofit/>
          </a:bodyPr>
          <a:lstStyle/>
          <a:p>
            <a:r>
              <a:rPr lang="en-US" sz="3200" dirty="0" err="1"/>
              <a:t>Pode</a:t>
            </a:r>
            <a:r>
              <a:rPr lang="en-US" sz="3200" dirty="0"/>
              <a:t> </a:t>
            </a:r>
            <a:r>
              <a:rPr lang="en-US" sz="3200" dirty="0" err="1"/>
              <a:t>funcionar</a:t>
            </a:r>
            <a:r>
              <a:rPr lang="en-US" sz="3200" dirty="0"/>
              <a:t>… se </a:t>
            </a:r>
            <a:r>
              <a:rPr lang="en-US" sz="3200" dirty="0" err="1"/>
              <a:t>não</a:t>
            </a:r>
            <a:r>
              <a:rPr lang="en-US" sz="3200" dirty="0"/>
              <a:t> </a:t>
            </a:r>
            <a:r>
              <a:rPr lang="en-US" sz="3200" dirty="0" err="1"/>
              <a:t>tiver</a:t>
            </a:r>
            <a:r>
              <a:rPr lang="en-US" sz="3200" dirty="0"/>
              <a:t> </a:t>
            </a:r>
            <a:r>
              <a:rPr lang="en-US" sz="3200" dirty="0" err="1"/>
              <a:t>nenhuma</a:t>
            </a:r>
            <a:r>
              <a:rPr lang="en-US" sz="3200" dirty="0"/>
              <a:t> ferramenta de </a:t>
            </a:r>
            <a:r>
              <a:rPr lang="en-US" sz="3200" dirty="0">
                <a:hlinkClick r:id="rId2"/>
              </a:rPr>
              <a:t>Deep Packet Inspection (DPI)</a:t>
            </a:r>
            <a:r>
              <a:rPr lang="en-US" sz="3200" dirty="0"/>
              <a:t> </a:t>
            </a:r>
            <a:r>
              <a:rPr lang="en-US" sz="3200" dirty="0" err="1"/>
              <a:t>na</a:t>
            </a:r>
            <a:r>
              <a:rPr lang="en-US" sz="3200" dirty="0"/>
              <a:t> </a:t>
            </a:r>
            <a:r>
              <a:rPr lang="en-US" sz="3200" dirty="0" err="1"/>
              <a:t>rede</a:t>
            </a:r>
            <a:endParaRPr lang="en-US" sz="3200" dirty="0"/>
          </a:p>
          <a:p>
            <a:r>
              <a:rPr lang="en-US" sz="3200" dirty="0" err="1"/>
              <a:t>Tais</a:t>
            </a:r>
            <a:r>
              <a:rPr lang="en-US" sz="3200" dirty="0"/>
              <a:t> ferramentas </a:t>
            </a:r>
            <a:r>
              <a:rPr lang="en-US" sz="3200" dirty="0" err="1"/>
              <a:t>fazem</a:t>
            </a:r>
            <a:r>
              <a:rPr lang="en-US" sz="3200" dirty="0"/>
              <a:t> </a:t>
            </a:r>
            <a:r>
              <a:rPr lang="en-US" sz="3200" dirty="0" err="1"/>
              <a:t>Inspeção</a:t>
            </a:r>
            <a:r>
              <a:rPr lang="en-US" sz="3200" dirty="0"/>
              <a:t> </a:t>
            </a:r>
            <a:r>
              <a:rPr lang="en-US" sz="3200" dirty="0" err="1"/>
              <a:t>Profunda</a:t>
            </a:r>
            <a:r>
              <a:rPr lang="en-US" sz="3200" dirty="0"/>
              <a:t> de </a:t>
            </a:r>
            <a:r>
              <a:rPr lang="en-US" sz="3200" dirty="0" err="1"/>
              <a:t>Pacotes</a:t>
            </a:r>
            <a:r>
              <a:rPr lang="en-US" sz="3200" dirty="0"/>
              <a:t> e </a:t>
            </a:r>
            <a:r>
              <a:rPr lang="en-US" sz="3200" dirty="0" err="1"/>
              <a:t>podem</a:t>
            </a:r>
            <a:r>
              <a:rPr lang="en-US" sz="3200" dirty="0"/>
              <a:t> </a:t>
            </a:r>
            <a:r>
              <a:rPr lang="en-US" sz="3200" dirty="0" err="1"/>
              <a:t>bloquear</a:t>
            </a:r>
            <a:r>
              <a:rPr lang="en-US" sz="3200" dirty="0"/>
              <a:t> </a:t>
            </a:r>
            <a:r>
              <a:rPr lang="en-US" sz="3200" dirty="0" err="1"/>
              <a:t>pacotes</a:t>
            </a:r>
            <a:r>
              <a:rPr lang="en-US" sz="3200" dirty="0"/>
              <a:t> </a:t>
            </a:r>
            <a:r>
              <a:rPr lang="en-US" sz="3200" dirty="0" err="1"/>
              <a:t>indesejados</a:t>
            </a:r>
            <a:endParaRPr lang="en-US" sz="3200" dirty="0"/>
          </a:p>
          <a:p>
            <a:r>
              <a:rPr lang="en-US" sz="3200" i="1" dirty="0"/>
              <a:t>No </a:t>
            </a:r>
            <a:r>
              <a:rPr lang="en-US" sz="3200" i="1" dirty="0" err="1"/>
              <a:t>lugar</a:t>
            </a:r>
            <a:r>
              <a:rPr lang="en-US" sz="3200" i="1" dirty="0"/>
              <a:t> de </a:t>
            </a:r>
            <a:r>
              <a:rPr lang="en-US" sz="3200" i="1" dirty="0" err="1"/>
              <a:t>apenas</a:t>
            </a:r>
            <a:r>
              <a:rPr lang="en-US" sz="3200" i="1" dirty="0"/>
              <a:t> </a:t>
            </a:r>
            <a:r>
              <a:rPr lang="en-US" sz="3200" i="1" dirty="0" err="1"/>
              <a:t>liberar</a:t>
            </a:r>
            <a:r>
              <a:rPr lang="en-US" sz="3200" i="1" dirty="0"/>
              <a:t> </a:t>
            </a:r>
            <a:r>
              <a:rPr lang="en-US" sz="3200" i="1" dirty="0" err="1"/>
              <a:t>ou</a:t>
            </a:r>
            <a:r>
              <a:rPr lang="en-US" sz="3200" i="1" dirty="0"/>
              <a:t> </a:t>
            </a:r>
            <a:r>
              <a:rPr lang="en-US" sz="3200" i="1" dirty="0" err="1"/>
              <a:t>bloquear</a:t>
            </a:r>
            <a:r>
              <a:rPr lang="en-US" sz="3200" i="1" dirty="0"/>
              <a:t> </a:t>
            </a:r>
            <a:r>
              <a:rPr lang="en-US" sz="3200" i="1" dirty="0" err="1"/>
              <a:t>portas</a:t>
            </a:r>
            <a:r>
              <a:rPr lang="en-US" sz="3200" i="1" dirty="0"/>
              <a:t> </a:t>
            </a:r>
            <a:r>
              <a:rPr lang="en-US" sz="3200" i="1" dirty="0" err="1"/>
              <a:t>como</a:t>
            </a:r>
            <a:r>
              <a:rPr lang="en-US" sz="3200" i="1" dirty="0"/>
              <a:t> </a:t>
            </a:r>
            <a:r>
              <a:rPr lang="en-US" sz="3200" i="1" dirty="0" err="1"/>
              <a:t>fazem</a:t>
            </a:r>
            <a:r>
              <a:rPr lang="en-US" sz="3200" i="1" dirty="0"/>
              <a:t> </a:t>
            </a:r>
            <a:r>
              <a:rPr lang="en-US" sz="3200" i="1" dirty="0" err="1"/>
              <a:t>os</a:t>
            </a:r>
            <a:r>
              <a:rPr lang="en-US" sz="3200" i="1" dirty="0"/>
              <a:t> firewalls, </a:t>
            </a:r>
            <a:r>
              <a:rPr lang="en-US" sz="3200" i="1" dirty="0" err="1"/>
              <a:t>elas</a:t>
            </a:r>
            <a:r>
              <a:rPr lang="en-US" sz="3200" i="1" dirty="0"/>
              <a:t> </a:t>
            </a:r>
            <a:r>
              <a:rPr lang="en-US" sz="3200" i="1" dirty="0" err="1"/>
              <a:t>analisam</a:t>
            </a:r>
            <a:r>
              <a:rPr lang="en-US" sz="3200" i="1" dirty="0"/>
              <a:t> o </a:t>
            </a:r>
            <a:r>
              <a:rPr lang="en-US" sz="3200" i="1" dirty="0" err="1"/>
              <a:t>cabeçalho</a:t>
            </a:r>
            <a:r>
              <a:rPr lang="en-US" sz="3200" i="1" dirty="0"/>
              <a:t> dos </a:t>
            </a:r>
            <a:r>
              <a:rPr lang="en-US" sz="3200" i="1" dirty="0" err="1"/>
              <a:t>pacotes</a:t>
            </a:r>
            <a:r>
              <a:rPr lang="en-US" sz="3200" i="1" dirty="0"/>
              <a:t> para saber se o que </a:t>
            </a:r>
            <a:r>
              <a:rPr lang="en-US" sz="3200" i="1" dirty="0" err="1"/>
              <a:t>está</a:t>
            </a:r>
            <a:r>
              <a:rPr lang="en-US" sz="3200" i="1" dirty="0"/>
              <a:t> </a:t>
            </a:r>
            <a:r>
              <a:rPr lang="en-US" sz="3200" i="1" dirty="0" err="1"/>
              <a:t>sendo</a:t>
            </a:r>
            <a:r>
              <a:rPr lang="en-US" sz="3200" i="1" dirty="0"/>
              <a:t> </a:t>
            </a:r>
            <a:r>
              <a:rPr lang="en-US" sz="3200" i="1" dirty="0" err="1"/>
              <a:t>trafegado</a:t>
            </a:r>
            <a:r>
              <a:rPr lang="en-US" sz="3200" i="1" dirty="0"/>
              <a:t> </a:t>
            </a:r>
            <a:r>
              <a:rPr lang="en-US" sz="3200" i="1" dirty="0" err="1"/>
              <a:t>é</a:t>
            </a:r>
            <a:r>
              <a:rPr lang="en-US" sz="3200" i="1" dirty="0"/>
              <a:t> </a:t>
            </a:r>
            <a:r>
              <a:rPr lang="en-US" sz="3200" i="1" dirty="0" err="1"/>
              <a:t>realmente</a:t>
            </a:r>
            <a:r>
              <a:rPr lang="en-US" sz="3200" i="1" dirty="0"/>
              <a:t> o </a:t>
            </a:r>
            <a:r>
              <a:rPr lang="en-US" sz="3200" i="1" dirty="0" err="1"/>
              <a:t>esperado</a:t>
            </a:r>
            <a:r>
              <a:rPr lang="en-US" sz="3200" i="1" dirty="0"/>
              <a:t> para </a:t>
            </a:r>
            <a:r>
              <a:rPr lang="en-US" sz="3200" i="1" dirty="0" err="1"/>
              <a:t>uma</a:t>
            </a:r>
            <a:r>
              <a:rPr lang="en-US" sz="3200" i="1" dirty="0"/>
              <a:t> </a:t>
            </a:r>
            <a:r>
              <a:rPr lang="en-US" sz="3200" i="1" dirty="0" err="1"/>
              <a:t>determinada</a:t>
            </a:r>
            <a:r>
              <a:rPr lang="en-US" sz="3200" i="1" dirty="0"/>
              <a:t> porta de </a:t>
            </a:r>
            <a:r>
              <a:rPr lang="en-US" sz="3200" i="1" dirty="0" err="1"/>
              <a:t>comunicação</a:t>
            </a:r>
            <a:endParaRPr lang="en-US" sz="3200" i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712CCC-0F51-5147-857A-F33544398307}"/>
              </a:ext>
            </a:extLst>
          </p:cNvPr>
          <p:cNvSpPr/>
          <p:nvPr/>
        </p:nvSpPr>
        <p:spPr>
          <a:xfrm>
            <a:off x="0" y="113777"/>
            <a:ext cx="12123683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Errado</a:t>
            </a:r>
            <a:r>
              <a:rPr lang="en-US" sz="6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213832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3" y="1403135"/>
            <a:ext cx="11067393" cy="5202621"/>
          </a:xfrm>
        </p:spPr>
        <p:txBody>
          <a:bodyPr>
            <a:noAutofit/>
          </a:bodyPr>
          <a:lstStyle/>
          <a:p>
            <a:r>
              <a:rPr lang="en-US" sz="3200" dirty="0" err="1"/>
              <a:t>Isso</a:t>
            </a:r>
            <a:r>
              <a:rPr lang="en-US" sz="3200" dirty="0"/>
              <a:t> </a:t>
            </a:r>
            <a:r>
              <a:rPr lang="en-US" sz="3200" dirty="0" err="1"/>
              <a:t>quer</a:t>
            </a:r>
            <a:r>
              <a:rPr lang="en-US" sz="3200" dirty="0"/>
              <a:t> </a:t>
            </a:r>
            <a:r>
              <a:rPr lang="en-US" sz="3200" dirty="0" err="1"/>
              <a:t>dizer</a:t>
            </a:r>
            <a:r>
              <a:rPr lang="en-US" sz="3200" dirty="0"/>
              <a:t> que, se </a:t>
            </a:r>
            <a:r>
              <a:rPr lang="en-US" sz="3200" dirty="0" err="1"/>
              <a:t>você</a:t>
            </a:r>
            <a:r>
              <a:rPr lang="en-US" sz="3200" dirty="0"/>
              <a:t> </a:t>
            </a:r>
            <a:r>
              <a:rPr lang="en-US" sz="3200" dirty="0" err="1"/>
              <a:t>colocar</a:t>
            </a:r>
            <a:r>
              <a:rPr lang="en-US" sz="3200" dirty="0"/>
              <a:t> um </a:t>
            </a:r>
            <a:r>
              <a:rPr lang="en-US" sz="3200" dirty="0" err="1"/>
              <a:t>servidor</a:t>
            </a:r>
            <a:r>
              <a:rPr lang="en-US" sz="3200" dirty="0"/>
              <a:t> de chat com um socket TCP </a:t>
            </a:r>
            <a:r>
              <a:rPr lang="en-US" sz="3200" dirty="0" err="1"/>
              <a:t>escutando</a:t>
            </a:r>
            <a:r>
              <a:rPr lang="en-US" sz="3200" dirty="0"/>
              <a:t> </a:t>
            </a:r>
            <a:r>
              <a:rPr lang="en-US" sz="3200" dirty="0" err="1"/>
              <a:t>na</a:t>
            </a:r>
            <a:r>
              <a:rPr lang="en-US" sz="3200" dirty="0"/>
              <a:t> porta 80, </a:t>
            </a:r>
            <a:r>
              <a:rPr lang="en-US" sz="3200" dirty="0" err="1"/>
              <a:t>uma</a:t>
            </a:r>
            <a:r>
              <a:rPr lang="en-US" sz="3200" dirty="0"/>
              <a:t> ferramenta DPI </a:t>
            </a:r>
            <a:r>
              <a:rPr lang="en-US" sz="3200" dirty="0" err="1"/>
              <a:t>espera</a:t>
            </a:r>
            <a:r>
              <a:rPr lang="en-US" sz="3200" dirty="0"/>
              <a:t> que </a:t>
            </a:r>
            <a:r>
              <a:rPr lang="en-US" sz="3200" dirty="0" err="1"/>
              <a:t>em</a:t>
            </a:r>
            <a:r>
              <a:rPr lang="en-US" sz="3200" dirty="0"/>
              <a:t> </a:t>
            </a:r>
            <a:r>
              <a:rPr lang="en-US" sz="3200" dirty="0" err="1"/>
              <a:t>tal</a:t>
            </a:r>
            <a:r>
              <a:rPr lang="en-US" sz="3200" dirty="0"/>
              <a:t> porta </a:t>
            </a:r>
            <a:r>
              <a:rPr lang="en-US" sz="3200" dirty="0" err="1"/>
              <a:t>seja</a:t>
            </a:r>
            <a:r>
              <a:rPr lang="en-US" sz="3200" dirty="0"/>
              <a:t> </a:t>
            </a:r>
            <a:r>
              <a:rPr lang="en-US" sz="3200" dirty="0" err="1"/>
              <a:t>trafegado</a:t>
            </a:r>
            <a:r>
              <a:rPr lang="en-US" sz="3200" dirty="0"/>
              <a:t> </a:t>
            </a:r>
            <a:r>
              <a:rPr lang="en-US" sz="3200" dirty="0" err="1"/>
              <a:t>apenas</a:t>
            </a:r>
            <a:r>
              <a:rPr lang="en-US" sz="3200" dirty="0"/>
              <a:t> </a:t>
            </a:r>
            <a:r>
              <a:rPr lang="en-US" sz="3200" dirty="0" err="1"/>
              <a:t>pacotes</a:t>
            </a:r>
            <a:r>
              <a:rPr lang="en-US" sz="3200" dirty="0"/>
              <a:t> HTTP</a:t>
            </a:r>
          </a:p>
          <a:p>
            <a:r>
              <a:rPr lang="en-US" sz="3200" i="1" dirty="0" err="1"/>
              <a:t>Ao</a:t>
            </a:r>
            <a:r>
              <a:rPr lang="en-US" sz="3200" i="1" dirty="0"/>
              <a:t> </a:t>
            </a:r>
            <a:r>
              <a:rPr lang="en-US" sz="3200" i="1" dirty="0" err="1"/>
              <a:t>analisar</a:t>
            </a:r>
            <a:r>
              <a:rPr lang="en-US" sz="3200" i="1" dirty="0"/>
              <a:t> </a:t>
            </a:r>
            <a:r>
              <a:rPr lang="en-US" sz="3200" i="1" dirty="0" err="1"/>
              <a:t>os</a:t>
            </a:r>
            <a:r>
              <a:rPr lang="en-US" sz="3200" i="1" dirty="0"/>
              <a:t> </a:t>
            </a:r>
            <a:r>
              <a:rPr lang="en-US" sz="3200" i="1" dirty="0" err="1"/>
              <a:t>pacotes</a:t>
            </a:r>
            <a:r>
              <a:rPr lang="en-US" sz="3200" i="1" dirty="0"/>
              <a:t> </a:t>
            </a:r>
            <a:r>
              <a:rPr lang="en-US" sz="3200" i="1" dirty="0" err="1"/>
              <a:t>transmitidos</a:t>
            </a:r>
            <a:r>
              <a:rPr lang="en-US" sz="3200" i="1" dirty="0"/>
              <a:t>, </a:t>
            </a:r>
            <a:r>
              <a:rPr lang="en-US" sz="3200" i="1" dirty="0" err="1"/>
              <a:t>descobrirá</a:t>
            </a:r>
            <a:r>
              <a:rPr lang="en-US" sz="3200" i="1" dirty="0"/>
              <a:t> que o </a:t>
            </a:r>
            <a:r>
              <a:rPr lang="en-US" sz="3200" i="1" dirty="0" err="1"/>
              <a:t>protocolo</a:t>
            </a:r>
            <a:r>
              <a:rPr lang="en-US" sz="3200" i="1" dirty="0"/>
              <a:t> </a:t>
            </a:r>
            <a:r>
              <a:rPr lang="en-US" sz="3200" i="1" dirty="0" err="1"/>
              <a:t>usado</a:t>
            </a:r>
            <a:r>
              <a:rPr lang="en-US" sz="3200" i="1" dirty="0"/>
              <a:t> </a:t>
            </a:r>
            <a:r>
              <a:rPr lang="en-US" sz="3200" i="1" dirty="0" err="1"/>
              <a:t>não</a:t>
            </a:r>
            <a:r>
              <a:rPr lang="en-US" sz="3200" i="1" dirty="0"/>
              <a:t> </a:t>
            </a:r>
            <a:r>
              <a:rPr lang="en-US" sz="3200" i="1" dirty="0" err="1"/>
              <a:t>é</a:t>
            </a:r>
            <a:r>
              <a:rPr lang="en-US" sz="3200" i="1" dirty="0"/>
              <a:t> HTTP e </a:t>
            </a:r>
            <a:r>
              <a:rPr lang="en-US" sz="3200" i="1" dirty="0" err="1"/>
              <a:t>pode</a:t>
            </a:r>
            <a:r>
              <a:rPr lang="en-US" sz="3200" i="1" dirty="0"/>
              <a:t> </a:t>
            </a:r>
            <a:r>
              <a:rPr lang="en-US" sz="3200" i="1" dirty="0" err="1"/>
              <a:t>então</a:t>
            </a:r>
            <a:r>
              <a:rPr lang="en-US" sz="3200" i="1" dirty="0"/>
              <a:t> </a:t>
            </a:r>
            <a:r>
              <a:rPr lang="en-US" sz="3200" i="1" dirty="0" err="1"/>
              <a:t>bloquerar</a:t>
            </a:r>
            <a:r>
              <a:rPr lang="en-US" sz="3200" i="1" dirty="0"/>
              <a:t> o </a:t>
            </a:r>
            <a:r>
              <a:rPr lang="en-US" sz="3200" i="1" dirty="0" err="1"/>
              <a:t>tráfego</a:t>
            </a:r>
            <a:endParaRPr lang="en-US" sz="3200" i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712CCC-0F51-5147-857A-F33544398307}"/>
              </a:ext>
            </a:extLst>
          </p:cNvPr>
          <p:cNvSpPr/>
          <p:nvPr/>
        </p:nvSpPr>
        <p:spPr>
          <a:xfrm>
            <a:off x="0" y="113777"/>
            <a:ext cx="12123683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Errado</a:t>
            </a:r>
            <a:r>
              <a:rPr lang="en-US" sz="6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07941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3" y="1403135"/>
            <a:ext cx="11067393" cy="5202621"/>
          </a:xfrm>
        </p:spPr>
        <p:txBody>
          <a:bodyPr>
            <a:noAutofit/>
          </a:bodyPr>
          <a:lstStyle/>
          <a:p>
            <a:r>
              <a:rPr lang="en-US" sz="3200" i="1" dirty="0">
                <a:hlinkClick r:id="rId2"/>
              </a:rPr>
              <a:t>Clientes de BitTorrent por exemplo, aplicavam esta técnica de usar a porta 80 para burlar o firewall</a:t>
            </a:r>
            <a:endParaRPr lang="en-US" sz="3200" i="1" dirty="0"/>
          </a:p>
          <a:p>
            <a:r>
              <a:rPr lang="en-US" sz="3200" i="1" dirty="0"/>
              <a:t>Ferramentas de DPI </a:t>
            </a:r>
            <a:r>
              <a:rPr lang="en-US" sz="3200" i="1" dirty="0" err="1"/>
              <a:t>podem</a:t>
            </a:r>
            <a:r>
              <a:rPr lang="en-US" sz="3200" i="1" dirty="0"/>
              <a:t> </a:t>
            </a:r>
            <a:r>
              <a:rPr lang="en-US" sz="3200" i="1" dirty="0" err="1"/>
              <a:t>ser</a:t>
            </a:r>
            <a:r>
              <a:rPr lang="en-US" sz="3200" i="1" dirty="0"/>
              <a:t> </a:t>
            </a:r>
            <a:r>
              <a:rPr lang="en-US" sz="3200" i="1" dirty="0" err="1"/>
              <a:t>usadas</a:t>
            </a:r>
            <a:r>
              <a:rPr lang="en-US" sz="3200" i="1" dirty="0"/>
              <a:t> para </a:t>
            </a:r>
            <a:r>
              <a:rPr lang="en-US" sz="3200" i="1" dirty="0" err="1"/>
              <a:t>verificar</a:t>
            </a:r>
            <a:r>
              <a:rPr lang="en-US" sz="3200" i="1" dirty="0"/>
              <a:t> se o </a:t>
            </a:r>
            <a:r>
              <a:rPr lang="en-US" sz="3200" i="1" dirty="0" err="1"/>
              <a:t>tráfego</a:t>
            </a:r>
            <a:r>
              <a:rPr lang="en-US" sz="3200" i="1" dirty="0"/>
              <a:t> </a:t>
            </a:r>
            <a:r>
              <a:rPr lang="en-US" sz="3200" i="1" dirty="0" err="1"/>
              <a:t>é</a:t>
            </a:r>
            <a:r>
              <a:rPr lang="en-US" sz="3200" i="1" dirty="0"/>
              <a:t> torrent, </a:t>
            </a:r>
            <a:r>
              <a:rPr lang="en-US" sz="3200" i="1" dirty="0" err="1"/>
              <a:t>independente</a:t>
            </a:r>
            <a:r>
              <a:rPr lang="en-US" sz="3200" i="1" dirty="0"/>
              <a:t> de </a:t>
            </a:r>
            <a:r>
              <a:rPr lang="en-US" sz="3200" i="1" dirty="0" err="1"/>
              <a:t>qual</a:t>
            </a:r>
            <a:r>
              <a:rPr lang="en-US" sz="3200" i="1" dirty="0"/>
              <a:t> porta </a:t>
            </a:r>
            <a:r>
              <a:rPr lang="en-US" sz="3200" i="1" dirty="0" err="1"/>
              <a:t>está</a:t>
            </a:r>
            <a:r>
              <a:rPr lang="en-US" sz="3200" i="1" dirty="0"/>
              <a:t> </a:t>
            </a:r>
            <a:r>
              <a:rPr lang="en-US" sz="3200" i="1" dirty="0" err="1"/>
              <a:t>sendo</a:t>
            </a:r>
            <a:r>
              <a:rPr lang="en-US" sz="3200" i="1" dirty="0"/>
              <a:t> </a:t>
            </a:r>
            <a:r>
              <a:rPr lang="en-US" sz="3200" i="1" dirty="0" err="1"/>
              <a:t>usada</a:t>
            </a:r>
            <a:endParaRPr lang="en-US" sz="3200" i="1" dirty="0"/>
          </a:p>
          <a:p>
            <a:r>
              <a:rPr lang="en-US" sz="3200" i="1" dirty="0">
                <a:hlinkClick r:id="rId3"/>
              </a:rPr>
              <a:t>Já existem até mesmo trabalhos para identificar tráfego de redes P2P como BitTorrent, mesmo que esteja criptografado</a:t>
            </a:r>
            <a:endParaRPr lang="en-US" sz="3200" i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712CCC-0F51-5147-857A-F33544398307}"/>
              </a:ext>
            </a:extLst>
          </p:cNvPr>
          <p:cNvSpPr/>
          <p:nvPr/>
        </p:nvSpPr>
        <p:spPr>
          <a:xfrm>
            <a:off x="0" y="113777"/>
            <a:ext cx="12123683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Errado</a:t>
            </a:r>
            <a:r>
              <a:rPr lang="en-US" sz="6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540147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291" y="1723640"/>
            <a:ext cx="10342178" cy="48032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4800" dirty="0"/>
              <a:t>Protocolo leve para comunicação em tempo real em aplicações web</a:t>
            </a:r>
            <a:endParaRPr lang="en-US" sz="4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58CC403-E917-AC49-BB75-FFC4674B000D}"/>
              </a:ext>
            </a:extLst>
          </p:cNvPr>
          <p:cNvSpPr/>
          <p:nvPr/>
        </p:nvSpPr>
        <p:spPr>
          <a:xfrm>
            <a:off x="1056291" y="113777"/>
            <a:ext cx="6219152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6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WebSocket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538921-E742-5940-BC9F-4CAC706AE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561" y="216864"/>
            <a:ext cx="4089400" cy="88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BB3307-1AF6-D64F-AFE9-E1D0232FA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5717" y="3684200"/>
            <a:ext cx="3762752" cy="317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7718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3" y="2208362"/>
            <a:ext cx="11067393" cy="4397394"/>
          </a:xfrm>
        </p:spPr>
        <p:txBody>
          <a:bodyPr>
            <a:noAutofit/>
          </a:bodyPr>
          <a:lstStyle/>
          <a:p>
            <a:r>
              <a:rPr lang="en-US" sz="3200" i="1" dirty="0">
                <a:hlinkClick r:id="rId2"/>
              </a:rPr>
              <a:t>http://websocket.org</a:t>
            </a:r>
            <a:endParaRPr lang="en-US" sz="3200" i="1" dirty="0"/>
          </a:p>
          <a:p>
            <a:r>
              <a:rPr lang="en-US" sz="3200" i="1" dirty="0">
                <a:hlinkClick r:id="rId3"/>
              </a:rPr>
              <a:t>http://websocket.org/aboutwebsocket.html</a:t>
            </a:r>
            <a:r>
              <a:rPr lang="en-US" sz="3200" i="1" dirty="0"/>
              <a:t> </a:t>
            </a:r>
          </a:p>
          <a:p>
            <a:r>
              <a:rPr lang="en-US" sz="3200" i="1" dirty="0"/>
              <a:t>RFC 6455 - The WebSocket Protocol:  </a:t>
            </a:r>
            <a:r>
              <a:rPr lang="en-US" sz="3200" i="1" dirty="0">
                <a:hlinkClick r:id="rId4"/>
              </a:rPr>
              <a:t>tools.ietf.org/html/rfc6455</a:t>
            </a:r>
            <a:r>
              <a:rPr lang="en-US" sz="3200" i="1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712CCC-0F51-5147-857A-F33544398307}"/>
              </a:ext>
            </a:extLst>
          </p:cNvPr>
          <p:cNvSpPr/>
          <p:nvPr/>
        </p:nvSpPr>
        <p:spPr>
          <a:xfrm>
            <a:off x="0" y="113777"/>
            <a:ext cx="12123683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000" b="1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Referências</a:t>
            </a:r>
            <a:endParaRPr lang="en-US" sz="6000" b="1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95708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29A1C82-C0A1-F940-9EC9-04A3D6415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3829" y="3413502"/>
            <a:ext cx="4127500" cy="28702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291" y="1243198"/>
            <a:ext cx="10342178" cy="256939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/>
              <a:t>Para </a:t>
            </a:r>
            <a:r>
              <a:rPr lang="en-US" sz="4800" dirty="0" err="1"/>
              <a:t>aplicações</a:t>
            </a:r>
            <a:r>
              <a:rPr lang="en-US" sz="4800" dirty="0"/>
              <a:t> web de tempo real: </a:t>
            </a:r>
            <a:r>
              <a:rPr lang="en-US" sz="4800" dirty="0" err="1"/>
              <a:t>jogos</a:t>
            </a:r>
            <a:r>
              <a:rPr lang="en-US" sz="4800" dirty="0"/>
              <a:t>, </a:t>
            </a:r>
            <a:r>
              <a:rPr lang="en-US" sz="4800" dirty="0" err="1"/>
              <a:t>mensagens</a:t>
            </a:r>
            <a:r>
              <a:rPr lang="en-US" sz="4800" dirty="0"/>
              <a:t> </a:t>
            </a:r>
            <a:r>
              <a:rPr lang="en-US" sz="4800" dirty="0" err="1"/>
              <a:t>instantâneas</a:t>
            </a:r>
            <a:r>
              <a:rPr lang="en-US" sz="4800" dirty="0"/>
              <a:t> e </a:t>
            </a:r>
            <a:r>
              <a:rPr lang="en-US" sz="4800" dirty="0" err="1"/>
              <a:t>edição</a:t>
            </a:r>
            <a:r>
              <a:rPr lang="en-US" sz="4800" dirty="0"/>
              <a:t> </a:t>
            </a:r>
            <a:r>
              <a:rPr lang="en-US" sz="4800" dirty="0" err="1"/>
              <a:t>colaborativa</a:t>
            </a:r>
            <a:r>
              <a:rPr lang="en-US" sz="4800" dirty="0"/>
              <a:t> de </a:t>
            </a:r>
            <a:r>
              <a:rPr lang="en-US" sz="4800" dirty="0" err="1"/>
              <a:t>documentos</a:t>
            </a:r>
            <a:endParaRPr lang="en-US" sz="4800" dirty="0"/>
          </a:p>
        </p:txBody>
      </p:sp>
      <p:pic>
        <p:nvPicPr>
          <p:cNvPr id="7" name="Picture 6" descr="Icon&#10;&#10;Description automatically generated">
            <a:extLst>
              <a:ext uri="{FF2B5EF4-FFF2-40B4-BE49-F238E27FC236}">
                <a16:creationId xmlns:a16="http://schemas.microsoft.com/office/drawing/2014/main" id="{DC8E97D6-A74C-AD40-B50E-EC359840C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870" y="4056147"/>
            <a:ext cx="2315224" cy="18755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B5EA703-F3FB-5047-BCE0-FD7F0E5FD070}"/>
              </a:ext>
            </a:extLst>
          </p:cNvPr>
          <p:cNvSpPr txBox="1"/>
          <p:nvPr/>
        </p:nvSpPr>
        <p:spPr>
          <a:xfrm>
            <a:off x="4308112" y="6142420"/>
            <a:ext cx="16282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Games</a:t>
            </a:r>
          </a:p>
          <a:p>
            <a:pPr algn="ctr"/>
            <a:r>
              <a:rPr lang="en-US" sz="1200" dirty="0"/>
              <a:t>(</a:t>
            </a:r>
            <a:r>
              <a:rPr lang="en-US" sz="1200" dirty="0" err="1"/>
              <a:t>img</a:t>
            </a:r>
            <a:r>
              <a:rPr lang="en-US" sz="1200" dirty="0"/>
              <a:t>: </a:t>
            </a:r>
            <a:r>
              <a:rPr lang="en-US" sz="1200" dirty="0" err="1"/>
              <a:t>pcspecialist.co.uk</a:t>
            </a:r>
            <a:r>
              <a:rPr lang="en-US" sz="1200" dirty="0"/>
              <a:t>)</a:t>
            </a:r>
            <a:endParaRPr lang="en-BR" sz="12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4499B4E-99D2-DE43-B842-798E79E399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9817" y="4156956"/>
            <a:ext cx="1625600" cy="1625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F390E979-FB13-C54A-AA7E-8D6CFD0FBD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1264" y="3597788"/>
            <a:ext cx="2774931" cy="277493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F4533B3-795F-8C4F-A23B-15900BC1636D}"/>
              </a:ext>
            </a:extLst>
          </p:cNvPr>
          <p:cNvSpPr txBox="1"/>
          <p:nvPr/>
        </p:nvSpPr>
        <p:spPr>
          <a:xfrm>
            <a:off x="9699365" y="6250907"/>
            <a:ext cx="23224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Google Docs</a:t>
            </a:r>
            <a:endParaRPr lang="en-BR" sz="28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A9C8C00-A7ED-C844-A389-B86B9DE1AAED}"/>
              </a:ext>
            </a:extLst>
          </p:cNvPr>
          <p:cNvSpPr txBox="1"/>
          <p:nvPr/>
        </p:nvSpPr>
        <p:spPr>
          <a:xfrm>
            <a:off x="504489" y="6209125"/>
            <a:ext cx="18605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Real Time</a:t>
            </a:r>
            <a:endParaRPr lang="en-BR" sz="28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E816A2-BBB3-CE47-87A9-5DBC53933214}"/>
              </a:ext>
            </a:extLst>
          </p:cNvPr>
          <p:cNvSpPr txBox="1"/>
          <p:nvPr/>
        </p:nvSpPr>
        <p:spPr>
          <a:xfrm>
            <a:off x="7528578" y="5914657"/>
            <a:ext cx="188962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1" dirty="0"/>
              <a:t>Instant</a:t>
            </a:r>
          </a:p>
          <a:p>
            <a:pPr algn="ctr"/>
            <a:r>
              <a:rPr lang="en-US" sz="2800" b="1" dirty="0"/>
              <a:t>Messaging</a:t>
            </a:r>
            <a:endParaRPr lang="en-BR" sz="2800" b="1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6A2E8A7-A890-964C-B733-20DCBEA1A8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51300" y="252244"/>
            <a:ext cx="40894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174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30000" r="-3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06225" y="4347362"/>
            <a:ext cx="7305380" cy="229497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800" dirty="0" err="1"/>
              <a:t>Variedade</a:t>
            </a:r>
            <a:r>
              <a:rPr lang="en-US" sz="4800" dirty="0"/>
              <a:t> de </a:t>
            </a:r>
            <a:r>
              <a:rPr lang="en-US" sz="4800" dirty="0" err="1"/>
              <a:t>aplicações</a:t>
            </a:r>
            <a:r>
              <a:rPr lang="en-US" sz="4800" dirty="0"/>
              <a:t>: </a:t>
            </a:r>
            <a:br>
              <a:rPr lang="en-US" sz="4800" dirty="0"/>
            </a:br>
            <a:r>
              <a:rPr lang="en-US" sz="4800" dirty="0" err="1"/>
              <a:t>cotação</a:t>
            </a:r>
            <a:r>
              <a:rPr lang="en-US" sz="4800" dirty="0"/>
              <a:t> de </a:t>
            </a:r>
            <a:r>
              <a:rPr lang="en-US" sz="4800" dirty="0" err="1"/>
              <a:t>ações</a:t>
            </a:r>
            <a:r>
              <a:rPr lang="en-US" sz="4800" dirty="0"/>
              <a:t>, </a:t>
            </a:r>
            <a:r>
              <a:rPr lang="en-US" sz="4800" dirty="0" err="1"/>
              <a:t>moedas</a:t>
            </a:r>
            <a:r>
              <a:rPr lang="en-US" sz="4800" dirty="0"/>
              <a:t> e </a:t>
            </a:r>
            <a:r>
              <a:rPr lang="en-US" sz="4800" dirty="0" err="1"/>
              <a:t>criptomoedas</a:t>
            </a:r>
            <a:r>
              <a:rPr lang="en-US" sz="4800" dirty="0"/>
              <a:t> </a:t>
            </a:r>
            <a:r>
              <a:rPr lang="en-US" sz="4800" dirty="0" err="1"/>
              <a:t>em</a:t>
            </a:r>
            <a:r>
              <a:rPr lang="en-US" sz="4800" dirty="0"/>
              <a:t> real time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0784C2E-F7C9-064E-AF21-041F28E9F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300" y="252244"/>
            <a:ext cx="40894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451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291" y="1723640"/>
            <a:ext cx="10342178" cy="480328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4400" dirty="0" err="1"/>
              <a:t>Utiliza</a:t>
            </a:r>
            <a:r>
              <a:rPr lang="en-US" sz="4400" dirty="0"/>
              <a:t> </a:t>
            </a:r>
            <a:r>
              <a:rPr lang="en-US" sz="4400" dirty="0" err="1"/>
              <a:t>inicialmente</a:t>
            </a:r>
            <a:r>
              <a:rPr lang="en-US" sz="4400" dirty="0"/>
              <a:t> o HTTP para </a:t>
            </a:r>
            <a:r>
              <a:rPr lang="en-US" sz="4400" dirty="0" err="1"/>
              <a:t>estabelecer</a:t>
            </a:r>
            <a:r>
              <a:rPr lang="en-US" sz="4400" dirty="0"/>
              <a:t> </a:t>
            </a:r>
            <a:r>
              <a:rPr lang="en-US" sz="4400" dirty="0" err="1"/>
              <a:t>conexão</a:t>
            </a:r>
            <a:endParaRPr lang="en-US" sz="4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A56CB6-9A44-8149-8E3A-13FDE5EBD4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6675" y="4002447"/>
            <a:ext cx="4718649" cy="25244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A81D627-51A1-B346-B839-7DC88EB43F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300" y="252244"/>
            <a:ext cx="40894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632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95438"/>
            <a:ext cx="12192000" cy="94325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000" b="1" dirty="0" err="1"/>
              <a:t>Cabeçalho</a:t>
            </a:r>
            <a:r>
              <a:rPr lang="en-US" sz="4000" b="1" dirty="0"/>
              <a:t> e </a:t>
            </a:r>
            <a:r>
              <a:rPr lang="en-US" sz="4000" b="1" dirty="0" err="1"/>
              <a:t>corpo</a:t>
            </a:r>
            <a:r>
              <a:rPr lang="en-US" sz="4000" b="1" dirty="0"/>
              <a:t> das </a:t>
            </a:r>
            <a:r>
              <a:rPr lang="en-US" sz="4000" b="1" dirty="0" err="1"/>
              <a:t>mensagens</a:t>
            </a:r>
            <a:r>
              <a:rPr lang="en-US" sz="4000" b="1" dirty="0"/>
              <a:t> HTTP </a:t>
            </a:r>
            <a:r>
              <a:rPr lang="en-US" sz="4000" b="1" dirty="0" err="1"/>
              <a:t>longos</a:t>
            </a:r>
            <a:endParaRPr lang="en-US" sz="4000" b="1" dirty="0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1E6637B1-979A-D64A-8EEE-77ADC7F34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2597"/>
          <a:stretch/>
        </p:blipFill>
        <p:spPr>
          <a:xfrm>
            <a:off x="-432976" y="793630"/>
            <a:ext cx="13057951" cy="6064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11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6291" y="1723640"/>
            <a:ext cx="10342178" cy="4803284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800" dirty="0" err="1"/>
              <a:t>Após</a:t>
            </a:r>
            <a:r>
              <a:rPr lang="en-US" sz="4800" dirty="0"/>
              <a:t> a </a:t>
            </a:r>
            <a:r>
              <a:rPr lang="en-US" sz="4800" dirty="0" err="1"/>
              <a:t>conexão</a:t>
            </a:r>
            <a:r>
              <a:rPr lang="en-US" sz="4800" dirty="0"/>
              <a:t> ser </a:t>
            </a:r>
            <a:r>
              <a:rPr lang="en-US" sz="4800" dirty="0" err="1"/>
              <a:t>estabelecida</a:t>
            </a:r>
            <a:r>
              <a:rPr lang="en-US" sz="4800" dirty="0"/>
              <a:t>, </a:t>
            </a:r>
            <a:r>
              <a:rPr lang="en-US" sz="4800" dirty="0" err="1"/>
              <a:t>mensagens</a:t>
            </a:r>
            <a:r>
              <a:rPr lang="en-US" sz="4800" dirty="0"/>
              <a:t> HTTP </a:t>
            </a:r>
            <a:r>
              <a:rPr lang="en-US" sz="4800" dirty="0" err="1"/>
              <a:t>não</a:t>
            </a:r>
            <a:r>
              <a:rPr lang="en-US" sz="4800" dirty="0"/>
              <a:t> </a:t>
            </a:r>
            <a:r>
              <a:rPr lang="en-US" sz="4800" dirty="0" err="1"/>
              <a:t>são</a:t>
            </a:r>
            <a:r>
              <a:rPr lang="en-US" sz="4800" dirty="0"/>
              <a:t> </a:t>
            </a:r>
            <a:r>
              <a:rPr lang="en-US" sz="4800" dirty="0" err="1"/>
              <a:t>mais</a:t>
            </a:r>
            <a:r>
              <a:rPr lang="en-US" sz="4800" dirty="0"/>
              <a:t> </a:t>
            </a:r>
            <a:r>
              <a:rPr lang="en-US" sz="4800" dirty="0" err="1"/>
              <a:t>enviadas</a:t>
            </a:r>
            <a:endParaRPr lang="en-US" sz="4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229CFE4-44BB-5842-880C-B754A7B28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8866" y="4635174"/>
            <a:ext cx="3289716" cy="1759998"/>
          </a:xfrm>
          <a:prstGeom prst="rect">
            <a:avLst/>
          </a:prstGeom>
        </p:spPr>
      </p:pic>
      <p:pic>
        <p:nvPicPr>
          <p:cNvPr id="9" name="Graphic 8" descr="Close">
            <a:extLst>
              <a:ext uri="{FF2B5EF4-FFF2-40B4-BE49-F238E27FC236}">
                <a16:creationId xmlns:a16="http://schemas.microsoft.com/office/drawing/2014/main" id="{1C6E6A85-D9A0-7E48-9E77-5E76DC99DD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90048" y="3909222"/>
            <a:ext cx="3211902" cy="32119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F528A8-363C-F642-8F06-F25AFECB4B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1300" y="252244"/>
            <a:ext cx="40894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9171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807" y="4364966"/>
            <a:ext cx="6219152" cy="224079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400" b="1" dirty="0" err="1"/>
              <a:t>Conexão</a:t>
            </a:r>
            <a:r>
              <a:rPr lang="en-US" sz="4400" b="1" dirty="0"/>
              <a:t> </a:t>
            </a:r>
            <a:r>
              <a:rPr lang="en-US" sz="4400" b="1" dirty="0" err="1"/>
              <a:t>é</a:t>
            </a:r>
            <a:r>
              <a:rPr lang="en-US" sz="4400" b="1" dirty="0"/>
              <a:t> </a:t>
            </a:r>
            <a:r>
              <a:rPr lang="en-US" sz="4400" b="1" dirty="0" err="1"/>
              <a:t>mantida</a:t>
            </a:r>
            <a:r>
              <a:rPr lang="en-US" sz="4400" b="1" dirty="0"/>
              <a:t> e </a:t>
            </a:r>
            <a:r>
              <a:rPr lang="en-US" sz="4400" b="1" dirty="0" err="1"/>
              <a:t>apenas</a:t>
            </a:r>
            <a:r>
              <a:rPr lang="en-US" sz="4400" b="1" dirty="0"/>
              <a:t> </a:t>
            </a:r>
            <a:r>
              <a:rPr lang="en-US" sz="4400" b="1" dirty="0" err="1"/>
              <a:t>feita</a:t>
            </a:r>
            <a:r>
              <a:rPr lang="en-US" sz="4400" b="1" dirty="0"/>
              <a:t> </a:t>
            </a:r>
            <a:r>
              <a:rPr lang="en-US" sz="4400" b="1" dirty="0" err="1"/>
              <a:t>troca</a:t>
            </a:r>
            <a:r>
              <a:rPr lang="en-US" sz="4400" b="1" dirty="0"/>
              <a:t> de dados no canal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A712CCC-0F51-5147-857A-F33544398307}"/>
              </a:ext>
            </a:extLst>
          </p:cNvPr>
          <p:cNvSpPr/>
          <p:nvPr/>
        </p:nvSpPr>
        <p:spPr>
          <a:xfrm>
            <a:off x="9648200" y="6302582"/>
            <a:ext cx="2169988" cy="3385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Imagem</a:t>
            </a:r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</a:t>
            </a:r>
            <a:r>
              <a:rPr lang="en-US" sz="1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pinclipart.com</a:t>
            </a:r>
            <a:endParaRPr lang="en-US" sz="16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43C519-715D-D949-9095-5135B680E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300" y="252244"/>
            <a:ext cx="40894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902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B7BAEB-9907-DC45-A478-033AB322D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3" y="2587925"/>
            <a:ext cx="11067393" cy="310550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4400" dirty="0" err="1"/>
              <a:t>Diferente</a:t>
            </a:r>
            <a:r>
              <a:rPr lang="en-US" sz="4400" dirty="0"/>
              <a:t> de </a:t>
            </a:r>
            <a:r>
              <a:rPr lang="en-US" sz="4400" dirty="0" err="1"/>
              <a:t>requisições</a:t>
            </a:r>
            <a:r>
              <a:rPr lang="en-US" sz="4400" dirty="0"/>
              <a:t> HTTP que </a:t>
            </a:r>
            <a:r>
              <a:rPr lang="en-US" sz="4400" dirty="0" err="1"/>
              <a:t>normalmente</a:t>
            </a:r>
            <a:r>
              <a:rPr lang="en-US" sz="4400" dirty="0"/>
              <a:t> </a:t>
            </a:r>
            <a:r>
              <a:rPr lang="en-US" sz="4400" dirty="0" err="1"/>
              <a:t>requerem</a:t>
            </a:r>
            <a:r>
              <a:rPr lang="en-US" sz="4400" dirty="0"/>
              <a:t> </a:t>
            </a:r>
            <a:r>
              <a:rPr lang="en-US" sz="4400" dirty="0" err="1"/>
              <a:t>uma</a:t>
            </a:r>
            <a:r>
              <a:rPr lang="en-US" sz="4400" dirty="0"/>
              <a:t> nova </a:t>
            </a:r>
            <a:r>
              <a:rPr lang="en-US" sz="4400" dirty="0" err="1"/>
              <a:t>conexão</a:t>
            </a:r>
            <a:r>
              <a:rPr lang="en-US" sz="4400" dirty="0"/>
              <a:t> a </a:t>
            </a:r>
            <a:r>
              <a:rPr lang="en-US" sz="4400" dirty="0" err="1"/>
              <a:t>cada</a:t>
            </a:r>
            <a:r>
              <a:rPr lang="en-US" sz="4400" dirty="0"/>
              <a:t> </a:t>
            </a:r>
            <a:r>
              <a:rPr lang="en-US" sz="4400" dirty="0" err="1"/>
              <a:t>acesso</a:t>
            </a:r>
            <a:r>
              <a:rPr lang="en-US" sz="4400" dirty="0"/>
              <a:t> (</a:t>
            </a:r>
            <a:r>
              <a:rPr lang="en-US" sz="4400" dirty="0" err="1"/>
              <a:t>como</a:t>
            </a:r>
            <a:r>
              <a:rPr lang="en-US" sz="4400" dirty="0"/>
              <a:t> a </a:t>
            </a:r>
            <a:r>
              <a:rPr lang="en-US" sz="4400" dirty="0" err="1"/>
              <a:t>cada</a:t>
            </a:r>
            <a:r>
              <a:rPr lang="en-US" sz="4400" dirty="0"/>
              <a:t> </a:t>
            </a:r>
            <a:r>
              <a:rPr lang="en-US" sz="4400" dirty="0" err="1"/>
              <a:t>página</a:t>
            </a:r>
            <a:r>
              <a:rPr lang="en-US" sz="4400" dirty="0"/>
              <a:t> </a:t>
            </a:r>
            <a:r>
              <a:rPr lang="en-US" sz="4400" dirty="0" err="1"/>
              <a:t>ou</a:t>
            </a:r>
            <a:r>
              <a:rPr lang="en-US" sz="4400" dirty="0"/>
              <a:t> </a:t>
            </a:r>
            <a:r>
              <a:rPr lang="en-US" sz="4400" dirty="0" err="1"/>
              <a:t>atualização</a:t>
            </a:r>
            <a:r>
              <a:rPr lang="en-US" sz="4400" dirty="0"/>
              <a:t> de </a:t>
            </a:r>
            <a:r>
              <a:rPr lang="en-US" sz="4400" dirty="0" err="1"/>
              <a:t>página</a:t>
            </a:r>
            <a:r>
              <a:rPr lang="en-US" sz="4400" dirty="0"/>
              <a:t> </a:t>
            </a:r>
            <a:r>
              <a:rPr lang="en-US" sz="4400" dirty="0" err="1"/>
              <a:t>solicitada</a:t>
            </a:r>
            <a:r>
              <a:rPr lang="en-US" sz="4400" dirty="0"/>
              <a:t>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30EEDF-4C0F-F34C-B891-884906A2E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1300" y="252244"/>
            <a:ext cx="40894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12843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71C241A9-A460-4AD1-916F-25308628A5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{559F2930-5B27-7A41-BB20-C034972AB6E0}tf10001120</Template>
  <TotalTime>1081</TotalTime>
  <Words>508</Words>
  <Application>Microsoft Macintosh PowerPoint</Application>
  <PresentationFormat>Widescreen</PresentationFormat>
  <Paragraphs>54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Gill Sans MT</vt:lpstr>
      <vt:lpstr>Parcel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55</cp:revision>
  <dcterms:created xsi:type="dcterms:W3CDTF">2018-11-06T15:55:05Z</dcterms:created>
  <dcterms:modified xsi:type="dcterms:W3CDTF">2020-11-09T14:32:13Z</dcterms:modified>
</cp:coreProperties>
</file>

<file path=docProps/thumbnail.jpeg>
</file>